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5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71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9"/>
  </p:normalViewPr>
  <p:slideViewPr>
    <p:cSldViewPr snapToGrid="0">
      <p:cViewPr varScale="1">
        <p:scale>
          <a:sx n="142" d="100"/>
          <a:sy n="142" d="100"/>
        </p:scale>
        <p:origin x="7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2f47d94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2f47d94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2f47d94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2f47d949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9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-statistics.co/Assumptions-of-Linear-Regression.html" TargetMode="External"/><Relationship Id="rId2" Type="http://schemas.openxmlformats.org/officeDocument/2006/relationships/hyperlink" Target="https://machinelearningmastery.com/gentle-introduction-to-the-bias-variance-trade-off-in-machine-learnin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@harishreddyp98/regularization-in-python-699cfbad8622" TargetMode="External"/><Relationship Id="rId5" Type="http://schemas.openxmlformats.org/officeDocument/2006/relationships/hyperlink" Target="https://stats.stackexchange.com/questions/449748/why-does-l-2-norm-regularization-not-have-a-square-root" TargetMode="External"/><Relationship Id="rId4" Type="http://schemas.openxmlformats.org/officeDocument/2006/relationships/hyperlink" Target="https://datascience.stackexchange.com/questions/23287/why-large-weights-are-prohibited-in-neural-network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wlh/understanding-mathematics-behind-normal-equation-in-linear-regression-aa20dc5a096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s://ayearofai.com/rohan-3-deriving-the-normal-equation-using-matrix-calculus-1a1b16f65dda" TargetMode="External"/><Relationship Id="rId4" Type="http://schemas.openxmlformats.org/officeDocument/2006/relationships/hyperlink" Target="https://www.geeksforgeeks.org/ml-normal-equation-in-linear-regressio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Regularization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AD6C9-3257-E34E-BADB-040CFAA0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(6)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1985E-9044-F44C-AD1C-803EE41C1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04564-78C6-E043-A239-FBEDE1EB0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822"/>
            <a:ext cx="9144000" cy="2389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098AA-320D-5D48-AB34-9AC590BF8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65" y="3561600"/>
            <a:ext cx="9144000" cy="68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5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92F5-B1FB-C342-A66C-8C198089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83EFC3B-0A37-174B-892B-2B63FEB2EE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2219413"/>
                  </p:ext>
                </p:extLst>
              </p:nvPr>
            </p:nvGraphicFramePr>
            <p:xfrm>
              <a:off x="645813" y="1807232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╳ Need to choose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dirty="0"/>
                            <a:t> (learning</a:t>
                          </a:r>
                          <a:r>
                            <a:rPr lang="en-US" baseline="0" dirty="0"/>
                            <a:t> rate)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╳ Needs many iterations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816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83EFC3B-0A37-174B-892B-2B63FEB2EE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2219413"/>
                  </p:ext>
                </p:extLst>
              </p:nvPr>
            </p:nvGraphicFramePr>
            <p:xfrm>
              <a:off x="645813" y="1807232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1" t="-333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╳ Needs many iterations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816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D96D85D0-C035-E648-9C01-7B3CEDF092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72332"/>
                  </p:ext>
                </p:extLst>
              </p:nvPr>
            </p:nvGraphicFramePr>
            <p:xfrm>
              <a:off x="4798337" y="1807232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✔️ No need to choose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✔️ Don’t need to iterate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816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D96D85D0-C035-E648-9C01-7B3CEDF092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72332"/>
                  </p:ext>
                </p:extLst>
              </p:nvPr>
            </p:nvGraphicFramePr>
            <p:xfrm>
              <a:off x="4798337" y="1807232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66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✔️ Don’t need to iterate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816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5B1E2E6B-CC23-554A-B525-97A114049C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394422"/>
                  </p:ext>
                </p:extLst>
              </p:nvPr>
            </p:nvGraphicFramePr>
            <p:xfrm>
              <a:off x="645813" y="2966338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✔️ Works well even with large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✔️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20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5B1E2E6B-CC23-554A-B525-97A114049C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394422"/>
                  </p:ext>
                </p:extLst>
              </p:nvPr>
            </p:nvGraphicFramePr>
            <p:xfrm>
              <a:off x="645813" y="2966338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1" t="-666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1" t="-110345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209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5">
                <a:extLst>
                  <a:ext uri="{FF2B5EF4-FFF2-40B4-BE49-F238E27FC236}">
                    <a16:creationId xmlns:a16="http://schemas.microsoft.com/office/drawing/2014/main" id="{CA3AA625-6790-6B46-9373-74ED90DD7E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1722867"/>
                  </p:ext>
                </p:extLst>
              </p:nvPr>
            </p:nvGraphicFramePr>
            <p:xfrm>
              <a:off x="4798337" y="2966338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╳</a:t>
                          </a:r>
                          <a:r>
                            <a:rPr lang="en-US" baseline="0" dirty="0"/>
                            <a:t> Doesn’t</a:t>
                          </a:r>
                          <a:r>
                            <a:rPr lang="en-US" dirty="0"/>
                            <a:t> work well even with large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╳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20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5">
                <a:extLst>
                  <a:ext uri="{FF2B5EF4-FFF2-40B4-BE49-F238E27FC236}">
                    <a16:creationId xmlns:a16="http://schemas.microsoft.com/office/drawing/2014/main" id="{CA3AA625-6790-6B46-9373-74ED90DD7E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1722867"/>
                  </p:ext>
                </p:extLst>
              </p:nvPr>
            </p:nvGraphicFramePr>
            <p:xfrm>
              <a:off x="4798337" y="2966338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333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106897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209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ED854CE-F90D-4D4D-BE0E-7E176B2E3E4A}"/>
              </a:ext>
            </a:extLst>
          </p:cNvPr>
          <p:cNvSpPr txBox="1"/>
          <p:nvPr/>
        </p:nvSpPr>
        <p:spPr>
          <a:xfrm>
            <a:off x="974756" y="1190868"/>
            <a:ext cx="304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Gradient Descent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58638-7822-FF4A-9796-AFDA0D4A770F}"/>
              </a:ext>
            </a:extLst>
          </p:cNvPr>
          <p:cNvSpPr txBox="1"/>
          <p:nvPr/>
        </p:nvSpPr>
        <p:spPr>
          <a:xfrm>
            <a:off x="5127282" y="1190868"/>
            <a:ext cx="304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Normal Equations Method</a:t>
            </a:r>
          </a:p>
        </p:txBody>
      </p:sp>
    </p:spTree>
    <p:extLst>
      <p:ext uri="{BB962C8B-B14F-4D97-AF65-F5344CB8AC3E}">
        <p14:creationId xmlns:p14="http://schemas.microsoft.com/office/powerpoint/2010/main" val="86100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10FF-8E52-8948-A1BC-E951BE87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Gradient Descent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4F96C8-3375-A44A-AA86-7BBCBF38A50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Intention:</a:t>
                </a:r>
              </a:p>
              <a:p>
                <a:r>
                  <a:rPr lang="en-US" dirty="0"/>
                  <a:t>To allow for trivial parallelization</a:t>
                </a:r>
              </a:p>
              <a:p>
                <a:r>
                  <a:rPr lang="en-US" dirty="0"/>
                  <a:t>Keep only a piece of data in memory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Types: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Batch Gradient Descent: Use all examples in each iteration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Repeat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{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iterations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4F96C8-3375-A44A-AA86-7BBCBF38A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150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2448-D991-604F-990F-F29C9451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Gradient Descent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BD1E8E6-2278-A04F-AC6E-55A006823AA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2. Stochastic Gradient Descent: Use 1 example in each iteration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andomly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shuffle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Repeat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{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iterations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BD1E8E6-2278-A04F-AC6E-55A006823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0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2448-D991-604F-990F-F29C9451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Gradient Descent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BD1E8E6-2278-A04F-AC6E-55A006823AA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3. Mini-batch Gradient Descent: Use b examples in each iteration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andomly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shuffle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split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into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batches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Repeat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{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each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batch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𝑒𝑛𝑑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iterations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BD1E8E6-2278-A04F-AC6E-55A006823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C9143E2A-7E56-BF45-9094-FEF1C84E3A53}"/>
              </a:ext>
            </a:extLst>
          </p:cNvPr>
          <p:cNvSpPr/>
          <p:nvPr/>
        </p:nvSpPr>
        <p:spPr>
          <a:xfrm rot="5400000">
            <a:off x="5160472" y="1602465"/>
            <a:ext cx="181071" cy="3078180"/>
          </a:xfrm>
          <a:prstGeom prst="rightBrace">
            <a:avLst>
              <a:gd name="adj1" fmla="val 8333"/>
              <a:gd name="adj2" fmla="val 49118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2A6BB258-CF3B-894D-811D-15319E24DB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7284835"/>
                  </p:ext>
                </p:extLst>
              </p:nvPr>
            </p:nvGraphicFramePr>
            <p:xfrm>
              <a:off x="2664736" y="3319168"/>
              <a:ext cx="6096000" cy="518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50844781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993387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885246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Compute this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=0…99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Compute this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=100…199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Compute this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=200…299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1432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2A6BB258-CF3B-894D-811D-15319E24DB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7284835"/>
                  </p:ext>
                </p:extLst>
              </p:nvPr>
            </p:nvGraphicFramePr>
            <p:xfrm>
              <a:off x="2664736" y="3319168"/>
              <a:ext cx="6096000" cy="518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50844781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993387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8852466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381" r="-2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79" t="-2381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25" t="-2381" r="-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14323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6858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EB80-4EB6-0944-AA8D-118A4289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(1) - Bias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B5C3E-0F44-534C-9D2C-B5C0BA9DD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77155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Assumptions made by a model to make the target function easier to learn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Generally, linear algorithms have a high bias: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b="1" dirty="0"/>
              <a:t>Fast to learn</a:t>
            </a:r>
            <a:r>
              <a:rPr lang="en-US" sz="1600" dirty="0"/>
              <a:t> and </a:t>
            </a:r>
            <a:r>
              <a:rPr lang="en-US" sz="1600" b="1" dirty="0"/>
              <a:t>easier to understand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But </a:t>
            </a:r>
            <a:r>
              <a:rPr lang="en-US" sz="1600" b="1" dirty="0"/>
              <a:t>less flexible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Thus, </a:t>
            </a:r>
            <a:r>
              <a:rPr lang="en-US" sz="1600" b="1" dirty="0"/>
              <a:t>low predictive performance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Low Bias</a:t>
            </a:r>
            <a:r>
              <a:rPr lang="en-US" dirty="0"/>
              <a:t>: Suggests </a:t>
            </a:r>
            <a:r>
              <a:rPr lang="en-US" b="1" dirty="0"/>
              <a:t>fewer</a:t>
            </a:r>
            <a:r>
              <a:rPr lang="en-US" dirty="0"/>
              <a:t> </a:t>
            </a:r>
            <a:r>
              <a:rPr lang="en-US" b="1" dirty="0"/>
              <a:t>assumptions</a:t>
            </a:r>
            <a:r>
              <a:rPr lang="en-US" dirty="0"/>
              <a:t> about the form of the target function.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High Bias</a:t>
            </a:r>
            <a:r>
              <a:rPr lang="en-US" dirty="0"/>
              <a:t>: Suggests </a:t>
            </a:r>
            <a:r>
              <a:rPr lang="en-US" b="1" dirty="0"/>
              <a:t>more</a:t>
            </a:r>
            <a:r>
              <a:rPr lang="en-US" dirty="0"/>
              <a:t> </a:t>
            </a:r>
            <a:r>
              <a:rPr lang="en-US" b="1" dirty="0"/>
              <a:t>assumptions</a:t>
            </a:r>
            <a:r>
              <a:rPr lang="en-US" dirty="0"/>
              <a:t> about the form of the target function.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E.g. Linear Regression assumes: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Normality of residuals around 0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No multicollinearity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No autocorrelation of residuals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Homoscedasticity of residuals</a:t>
            </a:r>
          </a:p>
        </p:txBody>
      </p:sp>
    </p:spTree>
    <p:extLst>
      <p:ext uri="{BB962C8B-B14F-4D97-AF65-F5344CB8AC3E}">
        <p14:creationId xmlns:p14="http://schemas.microsoft.com/office/powerpoint/2010/main" val="1411897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EB80-4EB6-0944-AA8D-118A4289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(2) - Variance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B5C3E-0F44-534C-9D2C-B5C0BA9DD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77155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Amount that the estimate of the target function will change if different training data was used.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specifics of the training influences </a:t>
            </a:r>
            <a:r>
              <a:rPr lang="en-US" dirty="0"/>
              <a:t>the </a:t>
            </a:r>
            <a:r>
              <a:rPr lang="en-US" dirty="0">
                <a:solidFill>
                  <a:srgbClr val="434343"/>
                </a:solidFill>
                <a:latin typeface="HelveticaNeue" panose="02000503000000020004" pitchFamily="2" charset="0"/>
              </a:rPr>
              <a:t>number and types of parameters used to characterize the mapping function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Low Variance</a:t>
            </a:r>
            <a:r>
              <a:rPr lang="en-US" dirty="0"/>
              <a:t>: Suggests </a:t>
            </a:r>
            <a:r>
              <a:rPr lang="en-US" b="1" dirty="0"/>
              <a:t>small changes </a:t>
            </a:r>
            <a:r>
              <a:rPr lang="en-US" dirty="0"/>
              <a:t>to the estimate of the target function with changes to the training dataset.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High Variance</a:t>
            </a:r>
            <a:r>
              <a:rPr lang="en-US" dirty="0"/>
              <a:t>: Suggests </a:t>
            </a:r>
            <a:r>
              <a:rPr lang="en-US" b="1" dirty="0"/>
              <a:t>large changes </a:t>
            </a:r>
            <a:r>
              <a:rPr lang="en-US" dirty="0"/>
              <a:t>to the estimate of the target function with changes to the training dataset.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Generally, </a:t>
            </a:r>
            <a:r>
              <a:rPr lang="en-US" b="1" dirty="0"/>
              <a:t>nonlinear</a:t>
            </a:r>
            <a:r>
              <a:rPr lang="en-US" dirty="0"/>
              <a:t> machine learning algorithms that have a </a:t>
            </a:r>
            <a:r>
              <a:rPr lang="en-US" b="1" dirty="0"/>
              <a:t>lot of flexibility </a:t>
            </a:r>
            <a:r>
              <a:rPr lang="en-US" dirty="0"/>
              <a:t>have a high variance. 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E.g., decision trees have a high variance, that is even higher if the trees are not pruned before use.</a:t>
            </a:r>
          </a:p>
        </p:txBody>
      </p:sp>
    </p:spTree>
    <p:extLst>
      <p:ext uri="{BB962C8B-B14F-4D97-AF65-F5344CB8AC3E}">
        <p14:creationId xmlns:p14="http://schemas.microsoft.com/office/powerpoint/2010/main" val="3668250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C5B6-53AD-8E4C-A454-2D950D66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(3)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F304B-C699-7D47-94DF-2D0333EDA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escaping the relationship between bias and variance in machine learning.</a:t>
            </a:r>
          </a:p>
          <a:p>
            <a:pPr lvl="1"/>
            <a:r>
              <a:rPr lang="en-US" sz="1600" dirty="0"/>
              <a:t>Increasing the bias will decrease the variance.</a:t>
            </a:r>
          </a:p>
          <a:p>
            <a:pPr lvl="1"/>
            <a:r>
              <a:rPr lang="en-US" sz="1600" dirty="0"/>
              <a:t>Increasing the variance will decrease the bias.</a:t>
            </a:r>
          </a:p>
        </p:txBody>
      </p:sp>
    </p:spTree>
    <p:extLst>
      <p:ext uri="{BB962C8B-B14F-4D97-AF65-F5344CB8AC3E}">
        <p14:creationId xmlns:p14="http://schemas.microsoft.com/office/powerpoint/2010/main" val="1237336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F261-388F-A749-BACD-F876DFBE4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(4)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357E1-24DF-EE48-AD4E-5518E96DD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5A08C60D-D95A-F74E-8B36-099FDBFF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31" y="1249912"/>
            <a:ext cx="7749138" cy="274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038E59-056F-B246-BD43-E272A4B768AC}"/>
              </a:ext>
            </a:extLst>
          </p:cNvPr>
          <p:cNvSpPr txBox="1"/>
          <p:nvPr/>
        </p:nvSpPr>
        <p:spPr>
          <a:xfrm>
            <a:off x="995881" y="3238216"/>
            <a:ext cx="2661719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High bias</a:t>
            </a:r>
          </a:p>
          <a:p>
            <a:r>
              <a:rPr lang="en-US" sz="1600" dirty="0"/>
              <a:t>(underfit)</a:t>
            </a:r>
          </a:p>
          <a:p>
            <a:r>
              <a:rPr lang="en-US" sz="1600" dirty="0"/>
              <a:t>Cannot capture underlying trend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DA6CF-DFB2-1541-A76B-378F6F20461A}"/>
              </a:ext>
            </a:extLst>
          </p:cNvPr>
          <p:cNvSpPr txBox="1"/>
          <p:nvPr/>
        </p:nvSpPr>
        <p:spPr>
          <a:xfrm>
            <a:off x="3483762" y="3306772"/>
            <a:ext cx="187216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“Just right”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BBCA32-98EB-4947-A219-0BB307B5C3A0}"/>
              </a:ext>
            </a:extLst>
          </p:cNvPr>
          <p:cNvSpPr txBox="1"/>
          <p:nvPr/>
        </p:nvSpPr>
        <p:spPr>
          <a:xfrm>
            <a:off x="5948127" y="3221567"/>
            <a:ext cx="300004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High variance</a:t>
            </a:r>
          </a:p>
          <a:p>
            <a:r>
              <a:rPr lang="en-US" sz="1600" dirty="0"/>
              <a:t>(overfit)</a:t>
            </a:r>
          </a:p>
          <a:p>
            <a:r>
              <a:rPr lang="en-US" sz="1600" dirty="0"/>
              <a:t>Captures the noise of the data</a:t>
            </a:r>
          </a:p>
        </p:txBody>
      </p:sp>
    </p:spTree>
    <p:extLst>
      <p:ext uri="{BB962C8B-B14F-4D97-AF65-F5344CB8AC3E}">
        <p14:creationId xmlns:p14="http://schemas.microsoft.com/office/powerpoint/2010/main" val="1370094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FC663-A30D-8C41-94D8-00BA816D8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1F90121-5F09-8D46-AB1F-E3F4F858668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/>
                  <a:t>Ways to treat high bias: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DO NOT get more data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Add more features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Add polynomial features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Decreasing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Use a non-linear algorithm e.g. decision trees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endParaRPr lang="en-US" sz="1600" dirty="0"/>
              </a:p>
              <a:p>
                <a:pPr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/>
                  <a:t>Ways to treat high Variance: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Get more data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Reduce number of features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Increasing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1F90121-5F09-8D46-AB1F-E3F4F8586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261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Why gradient descent?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Types of gradient descent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Bias vs Variance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Regularization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Lasso (L1)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Ridge (L2)</a:t>
            </a:r>
            <a:endParaRPr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0E7D5-4007-6D4D-B487-A3ACE0FD1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B9C5C-D8BC-E047-8B47-603F11F4B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00"/>
              </a:spcBef>
            </a:pPr>
            <a:r>
              <a:rPr lang="en-US" dirty="0"/>
              <a:t>Helps solve overfitting problem</a:t>
            </a:r>
          </a:p>
          <a:p>
            <a:pPr>
              <a:spcBef>
                <a:spcPts val="100"/>
              </a:spcBef>
            </a:pPr>
            <a:r>
              <a:rPr lang="en-US" b="1" dirty="0"/>
              <a:t>Intuition:</a:t>
            </a:r>
          </a:p>
          <a:p>
            <a:pPr lvl="1">
              <a:spcBef>
                <a:spcPts val="100"/>
              </a:spcBef>
            </a:pPr>
            <a:r>
              <a:rPr lang="en-US" sz="1600" dirty="0"/>
              <a:t>Large weights tend to cause overfitting</a:t>
            </a:r>
          </a:p>
          <a:p>
            <a:pPr lvl="1">
              <a:spcBef>
                <a:spcPts val="100"/>
              </a:spcBef>
            </a:pPr>
            <a:r>
              <a:rPr lang="en-US" sz="1600" dirty="0"/>
              <a:t>Large weights are more sensitive to small noises</a:t>
            </a:r>
          </a:p>
          <a:p>
            <a:pPr lvl="1">
              <a:spcBef>
                <a:spcPts val="100"/>
              </a:spcBef>
            </a:pPr>
            <a:r>
              <a:rPr lang="en-US" sz="1600" dirty="0"/>
              <a:t>in the feature space, only directions along which the parameters contribute significantly to reducing the objective function are preserved</a:t>
            </a:r>
          </a:p>
          <a:p>
            <a:pPr lvl="1">
              <a:spcBef>
                <a:spcPts val="100"/>
              </a:spcBef>
            </a:pPr>
            <a:r>
              <a:rPr lang="en-US" sz="1600" dirty="0"/>
              <a:t>E.g. if number of bedrooms is not contributing to price, no point in assigning a large weight to it</a:t>
            </a:r>
          </a:p>
          <a:p>
            <a:pPr>
              <a:spcBef>
                <a:spcPts val="100"/>
              </a:spcBef>
            </a:pPr>
            <a:r>
              <a:rPr lang="en-US" dirty="0"/>
              <a:t>adding a penalty term to the objective function </a:t>
            </a:r>
          </a:p>
        </p:txBody>
      </p:sp>
    </p:spTree>
    <p:extLst>
      <p:ext uri="{BB962C8B-B14F-4D97-AF65-F5344CB8AC3E}">
        <p14:creationId xmlns:p14="http://schemas.microsoft.com/office/powerpoint/2010/main" val="2875936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9860-4463-E244-8652-01494991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57685A-FCF1-1144-A911-E3C6F7CCB3C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941560"/>
                <a:ext cx="8520600" cy="4201939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</a:t>
                </a:r>
                <a:r>
                  <a:rPr lang="en-US" baseline="30000" dirty="0"/>
                  <a:t>P</a:t>
                </a:r>
                <a:r>
                  <a:rPr lang="en-US" dirty="0"/>
                  <a:t> Norm: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E.g. L1 norm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E.g. L2 norm in linear regression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 fontAlgn="base">
                  <a:buNone/>
                </a:pPr>
                <a:r>
                  <a:rPr lang="en-US" dirty="0"/>
                  <a:t>By not introducing the square root, the gradient has a more elegant form (computationally simple)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57685A-FCF1-1144-A911-E3C6F7CCB3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941560"/>
                <a:ext cx="8520600" cy="4201939"/>
              </a:xfrm>
              <a:blipFill>
                <a:blip r:embed="rId2"/>
                <a:stretch>
                  <a:fillRect t="-6928" b="-16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8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4CE5-0D9A-6145-8865-87D8E33A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02ED17-49DE-9F44-9E93-D1524947E8F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4"/>
                <a:ext cx="8520600" cy="3727343"/>
              </a:xfrm>
            </p:spPr>
            <p:txBody>
              <a:bodyPr/>
              <a:lstStyle/>
              <a:p>
                <a:r>
                  <a:rPr lang="en-US" dirty="0"/>
                  <a:t>Lasso regression or L1 Regularization minimizes: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OLS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Ridge regression or L2 Regularization minimizes: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OLS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Where,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the tuning parameter, greater this is, the higher the penalty is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OLS</m:t>
                    </m:r>
                  </m:oMath>
                </a14:m>
                <a:r>
                  <a:rPr lang="en-US" dirty="0"/>
                  <a:t> are the ordinary least square errors or the cost we used previously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02ED17-49DE-9F44-9E93-D1524947E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4"/>
                <a:ext cx="8520600" cy="3727343"/>
              </a:xfrm>
              <a:blipFill>
                <a:blip r:embed="rId2"/>
                <a:stretch>
                  <a:fillRect t="-12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770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5A6D-1E03-364A-A323-01363D94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0418194-0582-9446-8C1B-1F6C47E1FB1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Derive gradient descent equations with new regularization parameter</a:t>
                </a:r>
              </a:p>
              <a:p>
                <a:endParaRPr lang="en-US" dirty="0"/>
              </a:p>
              <a:p>
                <a:r>
                  <a:rPr lang="en-US" dirty="0"/>
                  <a:t>Always standardized, because otherwise, features would be penalized simply because of their scale.</a:t>
                </a:r>
              </a:p>
              <a:p>
                <a:r>
                  <a:rPr lang="en-US" dirty="0"/>
                  <a:t>Standardizing features will also help gradient descent converge faster</a:t>
                </a:r>
              </a:p>
              <a:p>
                <a:r>
                  <a:rPr lang="en-US" dirty="0"/>
                  <a:t>Standardizing features/Feature scaling</a:t>
                </a:r>
                <a:r>
                  <a:rPr lang="en-US" dirty="0">
                    <a:sym typeface="Wingdings" pitchFamily="2" charset="2"/>
                  </a:rPr>
                  <a:t>: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Shifting the features to a mean 0 and standard deviation of 1 (or some equivalent form):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0418194-0582-9446-8C1B-1F6C47E1F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894" b="-1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85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96794-ABEB-5C4C-9ED8-D60D6CF63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(5) –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711D5-E637-364E-A8E8-EB27437FB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17104-D229-FF47-A23F-8D5435D9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91"/>
            <a:ext cx="9144000" cy="97366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FD386A-9EFC-1947-B70D-DADCADF4F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9283"/>
            <a:ext cx="9144000" cy="21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48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5BA2-5929-0F47-90C7-08B61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(6) –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1886-A8E9-9645-A314-C641F7771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4E6E3A-380A-BB49-898C-78B8C5B1F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067"/>
            <a:ext cx="9144000" cy="18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49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5BA2-5929-0F47-90C7-08B61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(7) – Ridge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1886-A8E9-9645-A314-C641F7771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26F79F-3795-9F49-BDB6-FFF66EEF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681"/>
            <a:ext cx="9144000" cy="276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5BA2-5929-0F47-90C7-08B61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(7) – </a:t>
            </a:r>
            <a:r>
              <a:rPr lang="en-US" dirty="0" err="1"/>
              <a:t>RidgeCV</a:t>
            </a:r>
            <a:r>
              <a:rPr lang="en-US" dirty="0"/>
              <a:t>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1886-A8E9-9645-A314-C641F7771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342B427-0F02-DB49-A851-6DEA2B219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900"/>
            <a:ext cx="9144000" cy="338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37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5BA2-5929-0F47-90C7-08B61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(8) – Lasso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1886-A8E9-9645-A314-C641F7771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9B156F-8A15-B14B-B7F3-D48B96DB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888"/>
            <a:ext cx="9144000" cy="261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32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5BA2-5929-0F47-90C7-08B61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(9) – </a:t>
            </a:r>
            <a:r>
              <a:rPr lang="en-US" dirty="0" err="1"/>
              <a:t>LassoCV</a:t>
            </a:r>
            <a:r>
              <a:rPr lang="en-US" dirty="0"/>
              <a:t>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1886-A8E9-9645-A314-C641F7771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12585D-0CD5-9241-A176-91A15E3AF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344"/>
            <a:ext cx="9144000" cy="273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91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3611-419B-8B49-8EF8-39CE460A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913580B-4D47-104A-A415-D000410D566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b="1" dirty="0"/>
                  <a:t>Where,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is our hypothesis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bias or the </a:t>
                </a:r>
                <a:r>
                  <a:rPr lang="en-US" i="1" dirty="0"/>
                  <a:t>y</a:t>
                </a:r>
                <a:r>
                  <a:rPr lang="en-US" dirty="0"/>
                  <a:t>-intercept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are the parameters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are the features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mathematical simplicity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the variable you’re predicting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913580B-4D47-104A-A415-D000410D56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898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47B3-B34F-694D-84C1-0C8A3BD0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(10) - Comparison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1011B18-A6F2-154F-845C-0C8845DD0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944011"/>
              </p:ext>
            </p:extLst>
          </p:nvPr>
        </p:nvGraphicFramePr>
        <p:xfrm>
          <a:off x="392317" y="1282134"/>
          <a:ext cx="8326170" cy="1560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695">
                  <a:extLst>
                    <a:ext uri="{9D8B030D-6E8A-4147-A177-3AD203B41FA5}">
                      <a16:colId xmlns:a16="http://schemas.microsoft.com/office/drawing/2014/main" val="1847097105"/>
                    </a:ext>
                  </a:extLst>
                </a:gridCol>
                <a:gridCol w="1387695">
                  <a:extLst>
                    <a:ext uri="{9D8B030D-6E8A-4147-A177-3AD203B41FA5}">
                      <a16:colId xmlns:a16="http://schemas.microsoft.com/office/drawing/2014/main" val="1347963619"/>
                    </a:ext>
                  </a:extLst>
                </a:gridCol>
                <a:gridCol w="1387695">
                  <a:extLst>
                    <a:ext uri="{9D8B030D-6E8A-4147-A177-3AD203B41FA5}">
                      <a16:colId xmlns:a16="http://schemas.microsoft.com/office/drawing/2014/main" val="3142445699"/>
                    </a:ext>
                  </a:extLst>
                </a:gridCol>
                <a:gridCol w="1387695">
                  <a:extLst>
                    <a:ext uri="{9D8B030D-6E8A-4147-A177-3AD203B41FA5}">
                      <a16:colId xmlns:a16="http://schemas.microsoft.com/office/drawing/2014/main" val="1865711333"/>
                    </a:ext>
                  </a:extLst>
                </a:gridCol>
                <a:gridCol w="1387695">
                  <a:extLst>
                    <a:ext uri="{9D8B030D-6E8A-4147-A177-3AD203B41FA5}">
                      <a16:colId xmlns:a16="http://schemas.microsoft.com/office/drawing/2014/main" val="1550345572"/>
                    </a:ext>
                  </a:extLst>
                </a:gridCol>
                <a:gridCol w="1387695">
                  <a:extLst>
                    <a:ext uri="{9D8B030D-6E8A-4147-A177-3AD203B41FA5}">
                      <a16:colId xmlns:a16="http://schemas.microsoft.com/office/drawing/2014/main" val="740600457"/>
                    </a:ext>
                  </a:extLst>
                </a:gridCol>
              </a:tblGrid>
              <a:tr h="591933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Ridge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RidgeCV</a:t>
                      </a:r>
                      <a:r>
                        <a:rPr lang="en-US" b="1" dirty="0"/>
                        <a:t>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Lasso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LassoCV</a:t>
                      </a:r>
                      <a:endParaRPr lang="en-US" b="1" dirty="0"/>
                    </a:p>
                    <a:p>
                      <a:r>
                        <a:rPr lang="en-US" b="1" dirty="0"/>
                        <a:t>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50261"/>
                  </a:ext>
                </a:extLst>
              </a:tr>
              <a:tr h="497941">
                <a:tc>
                  <a:txBody>
                    <a:bodyPr/>
                    <a:lstStyle/>
                    <a:p>
                      <a:r>
                        <a:rPr lang="en-US" b="1" i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048548"/>
                  </a:ext>
                </a:extLst>
              </a:tr>
              <a:tr h="470780">
                <a:tc>
                  <a:txBody>
                    <a:bodyPr/>
                    <a:lstStyle/>
                    <a:p>
                      <a:r>
                        <a:rPr lang="en-US" b="1" i="1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365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9438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4FB2-7AFE-044D-8D27-3EFB2A84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47B11-207E-B241-8D60-0629BA488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check to ensure conditions of MLR are met – normality of residuals, no autocorrelation of residuals, etc.</a:t>
            </a:r>
          </a:p>
          <a:p>
            <a:r>
              <a:rPr lang="en-US" dirty="0"/>
              <a:t>Try out a series of models</a:t>
            </a:r>
          </a:p>
          <a:p>
            <a:r>
              <a:rPr lang="en-US" dirty="0"/>
              <a:t>Grid search/Randomly search/Bayesian search for your hyperparameters – lambda and alpha</a:t>
            </a:r>
          </a:p>
          <a:p>
            <a:r>
              <a:rPr lang="en-US" dirty="0"/>
              <a:t>Cross-validate your models</a:t>
            </a:r>
          </a:p>
          <a:p>
            <a:r>
              <a:rPr lang="en-US" dirty="0"/>
              <a:t>Pick one with lowest error</a:t>
            </a:r>
          </a:p>
        </p:txBody>
      </p:sp>
    </p:spTree>
    <p:extLst>
      <p:ext uri="{BB962C8B-B14F-4D97-AF65-F5344CB8AC3E}">
        <p14:creationId xmlns:p14="http://schemas.microsoft.com/office/powerpoint/2010/main" val="2440044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0F483-7FC1-F24A-9A84-DAA72192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Recommendation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EFC69-E71E-044D-AFF8-06DBFC21C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163A0-FE1B-0C44-852A-E14095693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606" y="1159536"/>
            <a:ext cx="2466788" cy="370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30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3D56-0FAC-D44F-8E19-A169D1AA2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1FDC9-FE5F-7B42-9EB4-A78F72B13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[1] </a:t>
            </a:r>
            <a:r>
              <a:rPr lang="en-US" dirty="0">
                <a:hlinkClick r:id="rId2"/>
              </a:rPr>
              <a:t>https://machinelearningmastery.com/gentle-introduction-to-the-bias-variance-trade-off-in-machine-learning/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[2] </a:t>
            </a:r>
            <a:r>
              <a:rPr lang="en-US" dirty="0">
                <a:hlinkClick r:id="rId3"/>
              </a:rPr>
              <a:t>http://r-statistics.co/Assumptions-of-Linear-Regression.html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[3] </a:t>
            </a:r>
            <a:r>
              <a:rPr lang="en-US" dirty="0">
                <a:hlinkClick r:id="rId4"/>
              </a:rPr>
              <a:t>https://datascience.stackexchange.com/questions/23287/why-large-weights-are-prohibited-in-neural-networks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[4] </a:t>
            </a:r>
            <a:r>
              <a:rPr lang="en-US" dirty="0">
                <a:hlinkClick r:id="rId5"/>
              </a:rPr>
              <a:t>https://stats.stackexchange.com/questions/449748/why-does-l-2-norm-regularization-not-have-a-square-root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[5] </a:t>
            </a:r>
            <a:r>
              <a:rPr lang="en-US" dirty="0">
                <a:hlinkClick r:id="rId6"/>
              </a:rPr>
              <a:t>https://medium.com/@harishreddyp98/regularization-in-python-699cfbad8622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110A-C3E1-EE41-AD40-BF402946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2A2F64-2191-4C46-96D8-CB5641570E4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House Price Prediction Dataset: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 number of features = 4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:r>
                  <a:rPr lang="en-US" i="1" dirty="0" err="1"/>
                  <a:t>i</a:t>
                </a:r>
                <a:r>
                  <a:rPr lang="en-US" dirty="0" err="1"/>
                  <a:t>-th</a:t>
                </a:r>
                <a:r>
                  <a:rPr lang="en-US" dirty="0"/>
                  <a:t> feature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= output or the Dependent variable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2A2F64-2191-4C46-96D8-CB5641570E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93C679B-7186-F04B-AE2B-2AF7E7D9A7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2782354"/>
                  </p:ext>
                </p:extLst>
              </p:nvPr>
            </p:nvGraphicFramePr>
            <p:xfrm>
              <a:off x="1131683" y="1626167"/>
              <a:ext cx="6853475" cy="1844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0695">
                      <a:extLst>
                        <a:ext uri="{9D8B030D-6E8A-4147-A177-3AD203B41FA5}">
                          <a16:colId xmlns:a16="http://schemas.microsoft.com/office/drawing/2014/main" val="238628852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2225016907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175254982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140729185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28843001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Size (feet</a:t>
                          </a:r>
                          <a:r>
                            <a:rPr lang="en-US" b="1" baseline="30000" dirty="0"/>
                            <a:t>2</a:t>
                          </a:r>
                          <a:r>
                            <a:rPr lang="en-US" b="1" baseline="0" dirty="0"/>
                            <a:t>)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Number of Bedrooms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Number of floors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Age of home (years)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Price ($1000)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80645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2104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460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13991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1420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240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0892100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182434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93C679B-7186-F04B-AE2B-2AF7E7D9A7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2782354"/>
                  </p:ext>
                </p:extLst>
              </p:nvPr>
            </p:nvGraphicFramePr>
            <p:xfrm>
              <a:off x="1131683" y="1626167"/>
              <a:ext cx="6853475" cy="1844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0695">
                      <a:extLst>
                        <a:ext uri="{9D8B030D-6E8A-4147-A177-3AD203B41FA5}">
                          <a16:colId xmlns:a16="http://schemas.microsoft.com/office/drawing/2014/main" val="238628852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2225016907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175254982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140729185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2884300116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6" t="-1724" r="-400000" b="-1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0926" t="-1724" r="-300000" b="-1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00926" t="-1724" r="-200000" b="-1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0926" t="-1724" r="-100000" b="-1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00926" t="-1724" b="-15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0645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2104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460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13991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1420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240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0892100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1824343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903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Gradient Descent? (1)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Google Shape;67;p1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spcAft>
                    <a:spcPts val="1600"/>
                  </a:spcAft>
                  <a:buNone/>
                </a:pPr>
                <a:r>
                  <a:rPr lang="en" b="1" dirty="0"/>
                  <a:t>Normal Equations</a:t>
                </a:r>
                <a:r>
                  <a:rPr lang="en" dirty="0"/>
                  <a:t>: Method to solve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" dirty="0"/>
                  <a:t> analytically</a:t>
                </a:r>
              </a:p>
              <a:p>
                <a:pPr marL="0" lvl="0" indent="0">
                  <a:spcAft>
                    <a:spcPts val="1600"/>
                  </a:spcAft>
                  <a:buNone/>
                </a:pPr>
                <a:r>
                  <a:rPr lang="en" b="1" dirty="0"/>
                  <a:t>Intuition:</a:t>
                </a:r>
                <a:r>
                  <a:rPr lang="en" dirty="0"/>
                  <a:t> </a:t>
                </a:r>
              </a:p>
              <a:p>
                <a:pPr marL="0" lvl="0" indent="0">
                  <a:spcAft>
                    <a:spcPts val="1600"/>
                  </a:spcAft>
                  <a:buNone/>
                </a:pPr>
                <a:endParaRPr lang="en" dirty="0"/>
              </a:p>
              <a:p>
                <a:pPr marL="0" lvl="0" indent="0">
                  <a:spcAft>
                    <a:spcPts val="1600"/>
                  </a:spcAft>
                  <a:buNone/>
                </a:pPr>
                <a:endParaRPr lang="en" dirty="0"/>
              </a:p>
              <a:p>
                <a:pPr marL="0" lvl="0" indent="0">
                  <a:spcAft>
                    <a:spcPts val="1600"/>
                  </a:spcAft>
                  <a:buNone/>
                </a:pPr>
                <a:endParaRPr lang="en" dirty="0"/>
              </a:p>
              <a:p>
                <a:pPr marL="0" lvl="0" indent="0">
                  <a:spcAft>
                    <a:spcPts val="1600"/>
                  </a:spcAft>
                  <a:buNone/>
                </a:pPr>
                <a:r>
                  <a:rPr lang="en" dirty="0"/>
                  <a:t>Find the point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lowest.</a:t>
                </a:r>
              </a:p>
              <a:p>
                <a:pPr marL="0" lvl="0" indent="0">
                  <a:spcAft>
                    <a:spcPts val="1600"/>
                  </a:spcAft>
                  <a:buNone/>
                </a:pPr>
                <a:r>
                  <a:rPr lang="en-US" dirty="0"/>
                  <a:t>Which is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67" name="Google Shape;67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 l="-596" b="-9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game&#10;&#10;Description automatically generated">
            <a:extLst>
              <a:ext uri="{FF2B5EF4-FFF2-40B4-BE49-F238E27FC236}">
                <a16:creationId xmlns:a16="http://schemas.microsoft.com/office/drawing/2014/main" id="{9FA05C88-A32F-404C-AA44-26AB9CBEF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314" y="1702055"/>
            <a:ext cx="2365371" cy="19214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099DA4-DA82-8D4C-A327-F46527E71CF7}"/>
              </a:ext>
            </a:extLst>
          </p:cNvPr>
          <p:cNvCxnSpPr/>
          <p:nvPr/>
        </p:nvCxnSpPr>
        <p:spPr>
          <a:xfrm flipV="1">
            <a:off x="1973655" y="3159659"/>
            <a:ext cx="2435383" cy="72427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3369C-2B8F-6F49-B31E-42E47637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164109-9A48-2F4B-BF29-189F56FD727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02647" y="1152474"/>
                <a:ext cx="8520600" cy="3991025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Let’s say,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2104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2104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Now, 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2104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1420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240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164109-9A48-2F4B-BF29-189F56FD7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2647" y="1152474"/>
                <a:ext cx="8520600" cy="39910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76D43B9-E07D-B24A-9AC2-D8436452A1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4706790"/>
                  </p:ext>
                </p:extLst>
              </p:nvPr>
            </p:nvGraphicFramePr>
            <p:xfrm>
              <a:off x="4783564" y="700582"/>
              <a:ext cx="4604880" cy="12866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11478">
                      <a:extLst>
                        <a:ext uri="{9D8B030D-6E8A-4147-A177-3AD203B41FA5}">
                          <a16:colId xmlns:a16="http://schemas.microsoft.com/office/drawing/2014/main" val="1010121845"/>
                        </a:ext>
                      </a:extLst>
                    </a:gridCol>
                    <a:gridCol w="1030474">
                      <a:extLst>
                        <a:ext uri="{9D8B030D-6E8A-4147-A177-3AD203B41FA5}">
                          <a16:colId xmlns:a16="http://schemas.microsoft.com/office/drawing/2014/main" val="281884184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2930370268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1544619460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1274222925"/>
                        </a:ext>
                      </a:extLst>
                    </a:gridCol>
                  </a:tblGrid>
                  <a:tr h="620809"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Size</a:t>
                          </a:r>
                          <a:r>
                            <a:rPr lang="en-US" sz="12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2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No. of Bedrooms</a:t>
                          </a:r>
                          <a:r>
                            <a:rPr lang="en-US" sz="12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200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No. of floors</a:t>
                          </a:r>
                          <a:r>
                            <a:rPr lang="en-US" sz="12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200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Age of home</a:t>
                          </a:r>
                          <a:r>
                            <a:rPr lang="en-US" sz="12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en-US" sz="1200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Price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200" b="1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79304583"/>
                      </a:ext>
                    </a:extLst>
                  </a:tr>
                  <a:tr h="323289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2104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460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78575681"/>
                      </a:ext>
                    </a:extLst>
                  </a:tr>
                  <a:tr h="323289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1420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240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5987554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76D43B9-E07D-B24A-9AC2-D8436452A1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4706790"/>
                  </p:ext>
                </p:extLst>
              </p:nvPr>
            </p:nvGraphicFramePr>
            <p:xfrm>
              <a:off x="4783564" y="700582"/>
              <a:ext cx="4604880" cy="12866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11478">
                      <a:extLst>
                        <a:ext uri="{9D8B030D-6E8A-4147-A177-3AD203B41FA5}">
                          <a16:colId xmlns:a16="http://schemas.microsoft.com/office/drawing/2014/main" val="1010121845"/>
                        </a:ext>
                      </a:extLst>
                    </a:gridCol>
                    <a:gridCol w="1030474">
                      <a:extLst>
                        <a:ext uri="{9D8B030D-6E8A-4147-A177-3AD203B41FA5}">
                          <a16:colId xmlns:a16="http://schemas.microsoft.com/office/drawing/2014/main" val="281884184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2930370268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1544619460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12742229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1961" r="-46875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8049" t="-1961" r="-26585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02778" t="-1961" r="-20277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98630" t="-1961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98630" t="-196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9304583"/>
                      </a:ext>
                    </a:extLst>
                  </a:tr>
                  <a:tr h="323289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2104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460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78575681"/>
                      </a:ext>
                    </a:extLst>
                  </a:tr>
                  <a:tr h="323289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1420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240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5987554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92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F4F7-20EE-6C40-9B04-1B1DB637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556A2A-C822-CB4B-B996-18ADBE85B91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699" y="1152475"/>
                <a:ext cx="8520599" cy="3416400"/>
              </a:xfrm>
            </p:spPr>
            <p:txBody>
              <a:bodyPr/>
              <a:lstStyle/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Using Normal Equations method,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a column vector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Derivation:</a:t>
                </a:r>
              </a:p>
              <a:p>
                <a:pPr marL="114300" indent="0">
                  <a:buNone/>
                </a:pPr>
                <a:r>
                  <a:rPr lang="en-US" dirty="0"/>
                  <a:t>[1] </a:t>
                </a:r>
                <a:r>
                  <a:rPr lang="en-US" dirty="0">
                    <a:hlinkClick r:id="rId3"/>
                  </a:rPr>
                  <a:t>https://medium.com/swlh/understanding-mathematics-behind-normal-equation-in-linear-regression-aa20dc5a0961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[2] </a:t>
                </a:r>
                <a:r>
                  <a:rPr lang="en-US" dirty="0">
                    <a:hlinkClick r:id="rId4"/>
                  </a:rPr>
                  <a:t>https://www.geeksforgeeks.org/ml-normal-equation-in-linear-regression/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[3] </a:t>
                </a:r>
                <a:r>
                  <a:rPr lang="en-US" dirty="0">
                    <a:hlinkClick r:id="rId5"/>
                  </a:rPr>
                  <a:t>https://ayearofai.com/rohan-3-deriving-the-normal-equation-using-matrix-calculus-1a1b16f65dda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556A2A-C822-CB4B-B996-18ADBE85B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152475"/>
                <a:ext cx="8520599" cy="3416400"/>
              </a:xfrm>
              <a:blipFill>
                <a:blip r:embed="rId6"/>
                <a:stretch>
                  <a:fillRect b="-7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829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4054-F64A-FC42-AC59-67BD7816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8C358-AF70-314F-894D-57EF40B7B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115EB4-5EE0-914A-9E8F-D0FA6D7B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493"/>
            <a:ext cx="9144000" cy="305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0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4054-F64A-FC42-AC59-67BD7816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8C358-AF70-314F-894D-57EF40B7B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D8CF25-C9D7-404F-AD91-A99AD46E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200"/>
            <a:ext cx="9144000" cy="1498740"/>
          </a:xfrm>
          <a:prstGeom prst="rect">
            <a:avLst/>
          </a:prstGeom>
        </p:spPr>
      </p:pic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D5F2D61-351D-B644-BB47-68122CCF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" y="2441844"/>
            <a:ext cx="9144000" cy="1416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953AC3-FD26-284E-890A-A3D7FA7D6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68" y="3867059"/>
            <a:ext cx="9144000" cy="80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5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1333</Words>
  <Application>Microsoft Macintosh PowerPoint</Application>
  <PresentationFormat>On-screen Show (16:9)</PresentationFormat>
  <Paragraphs>254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Cambria Math</vt:lpstr>
      <vt:lpstr>HelveticaNeue</vt:lpstr>
      <vt:lpstr>Simple Light</vt:lpstr>
      <vt:lpstr>Multiple Linear Regression</vt:lpstr>
      <vt:lpstr>Topics</vt:lpstr>
      <vt:lpstr>Notation (1)</vt:lpstr>
      <vt:lpstr>Notation (2)</vt:lpstr>
      <vt:lpstr>Why Gradient Descent? (1)</vt:lpstr>
      <vt:lpstr>Why Gradient Descent? (2)</vt:lpstr>
      <vt:lpstr>Why Gradient Descent? (3)</vt:lpstr>
      <vt:lpstr>Why Gradient Descent? (4)</vt:lpstr>
      <vt:lpstr>Why Gradient Descent? (5)</vt:lpstr>
      <vt:lpstr>Why Gradient Descent? (6)</vt:lpstr>
      <vt:lpstr>Why Gradient Descent? (7)</vt:lpstr>
      <vt:lpstr>Types of Gradient Descent (1)</vt:lpstr>
      <vt:lpstr>Types of Gradient Descent (2)</vt:lpstr>
      <vt:lpstr>Types of Gradient Descent (3)</vt:lpstr>
      <vt:lpstr>Bias vs Variance (1) - Bias</vt:lpstr>
      <vt:lpstr>Bias vs Variance (2) - Variance</vt:lpstr>
      <vt:lpstr>Bias vs Variance (3)</vt:lpstr>
      <vt:lpstr>Bias vs Variance (4)</vt:lpstr>
      <vt:lpstr>Bias vs Variance (4)</vt:lpstr>
      <vt:lpstr>Regularization (1)</vt:lpstr>
      <vt:lpstr>Regularization (2)</vt:lpstr>
      <vt:lpstr>Regularization (3)</vt:lpstr>
      <vt:lpstr>Regularization (4)</vt:lpstr>
      <vt:lpstr>Regularization (5) – Linear Regression</vt:lpstr>
      <vt:lpstr>Regularization (6) – Linear Regression</vt:lpstr>
      <vt:lpstr>Regularization (7) – Ridge Regression</vt:lpstr>
      <vt:lpstr>Regularization (7) – RidgeCV Regression</vt:lpstr>
      <vt:lpstr>Regularization (8) – Lasso Regression</vt:lpstr>
      <vt:lpstr>Regularization (9) – LassoCV Regression</vt:lpstr>
      <vt:lpstr>Regularization (10) - Comparison</vt:lpstr>
      <vt:lpstr>Conclusion</vt:lpstr>
      <vt:lpstr>Movie Recommendation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Linear Regression</dc:title>
  <cp:lastModifiedBy>Jacob John</cp:lastModifiedBy>
  <cp:revision>42</cp:revision>
  <dcterms:modified xsi:type="dcterms:W3CDTF">2020-08-28T08:29:45Z</dcterms:modified>
</cp:coreProperties>
</file>